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768" r:id="rId4"/>
  </p:sldMasterIdLst>
  <p:notesMasterIdLst>
    <p:notesMasterId r:id="rId14"/>
  </p:notesMasterIdLst>
  <p:handoutMasterIdLst>
    <p:handoutMasterId r:id="rId15"/>
  </p:handoutMasterIdLst>
  <p:sldIdLst>
    <p:sldId id="269" r:id="rId5"/>
    <p:sldId id="270" r:id="rId6"/>
    <p:sldId id="271" r:id="rId7"/>
    <p:sldId id="274" r:id="rId8"/>
    <p:sldId id="272" r:id="rId9"/>
    <p:sldId id="275" r:id="rId10"/>
    <p:sldId id="276" r:id="rId11"/>
    <p:sldId id="278" r:id="rId12"/>
    <p:sldId id="277" r:id="rId13"/>
  </p:sldIdLst>
  <p:sldSz cx="12192000" cy="6858000"/>
  <p:notesSz cx="6858000" cy="9144000"/>
  <p:defaultTextStyle>
    <a:defPPr rtl="0">
      <a:defRPr lang="ko-k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48" d="100"/>
          <a:sy n="48" d="100"/>
        </p:scale>
        <p:origin x="67" y="91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5" d="100"/>
          <a:sy n="85" d="100"/>
        </p:scale>
        <p:origin x="380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1770307-6B91-438D-A46B-D95BE458A4C6}" type="datetime1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2021-10-11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063CFFE-8462-416E-AEB2-4E7281CE0770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‹#›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3970773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g>
</file>

<file path=ppt/media/image3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E5E15FE1-EE89-40D2-8831-5BB566018002}" type="datetime1">
              <a:rPr lang="ko-KR" altLang="en-US" smtClean="0"/>
              <a:pPr/>
              <a:t>2021-10-11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14E81925-CA98-455D-A45B-7A71D36D9055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62909414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14E81925-CA98-455D-A45B-7A71D36D9055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512688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14E81925-CA98-455D-A45B-7A71D36D9055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749287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14E81925-CA98-455D-A45B-7A71D36D9055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823388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14E81925-CA98-455D-A45B-7A71D36D9055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451034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14E81925-CA98-455D-A45B-7A71D36D9055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349046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14E81925-CA98-455D-A45B-7A71D36D9055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6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161922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14E81925-CA98-455D-A45B-7A71D36D9055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7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887364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14E81925-CA98-455D-A45B-7A71D36D9055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8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563547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14E81925-CA98-455D-A45B-7A71D36D9055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9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827999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직사각형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직사각형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직사각형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그룹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직선 연결선(S)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rtlCol="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 noProof="0" smtClean="0"/>
              <a:t>클릭하여 마스터 부제목 스타일 편집</a:t>
            </a:r>
            <a:endParaRPr lang="ko-KR" altLang="en-US" noProof="0" dirty="0"/>
          </a:p>
        </p:txBody>
      </p:sp>
      <p:sp>
        <p:nvSpPr>
          <p:cNvPr id="20" name="날짜 개체 틀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 rtlCol="0"/>
          <a:lstStyle>
            <a:lvl1pPr algn="ctr">
              <a:defRPr sz="1300" spc="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D73C764F-AFD9-4328-AE14-0572014F136E}" type="datetime1">
              <a:rPr lang="ko-KR" altLang="en-US" smtClean="0"/>
              <a:pPr/>
              <a:t>2021-10-11</a:t>
            </a:fld>
            <a:endParaRPr lang="ko-KR" altLang="en-US" dirty="0"/>
          </a:p>
        </p:txBody>
      </p:sp>
      <p:sp>
        <p:nvSpPr>
          <p:cNvPr id="21" name="바닥글 개체 틀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22" name="슬라이드 번호 개체 틀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CB80E0B4-56F3-442E-92EF-031FA2A69B8A}" type="datetime1">
              <a:rPr lang="ko-KR" altLang="en-US" smtClean="0"/>
              <a:pPr/>
              <a:t>2021-10-11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 rtlCol="0"/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763ABEC9-6D1B-4452-B4D9-0C5AB76A7B41}" type="datetime1">
              <a:rPr lang="ko-KR" altLang="en-US" smtClean="0"/>
              <a:pPr/>
              <a:t>2021-10-11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72AB43E-9FE1-4236-B7C5-940BF40C56BE}" type="datetime1">
              <a:rPr lang="ko-KR" altLang="en-US" smtClean="0"/>
              <a:pPr/>
              <a:t>2021-10-11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직사각형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직사각형 23"/>
          <p:cNvSpPr/>
          <p:nvPr/>
        </p:nvSpPr>
        <p:spPr>
          <a:xfrm>
            <a:off x="1447800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직사각형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그룹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직선 연결선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직선 연결선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rtlCol="0"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 rtlCol="0"/>
          <a:lstStyle>
            <a:lvl1pPr algn="ctr">
              <a:defRPr lang="en-US" sz="1300" kern="1200" spc="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</a:lstStyle>
          <a:p>
            <a:fld id="{1958A2C8-5E47-4554-B75C-B6E8D461932C}" type="datetime1">
              <a:rPr lang="ko-KR" altLang="en-US" smtClean="0"/>
              <a:pPr/>
              <a:t>2021-10-11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1453553" y="5211060"/>
            <a:ext cx="5907024" cy="228600"/>
          </a:xfrm>
        </p:spPr>
        <p:txBody>
          <a:bodyPr rtlCol="0"/>
          <a:lstStyle>
            <a:lvl1pPr algn="l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04504" y="5211060"/>
            <a:ext cx="2112264" cy="228600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두 개의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11D66626-5F19-4E4E-807B-0173E9D7B18A}" type="datetime1">
              <a:rPr lang="ko-KR" altLang="en-US" smtClean="0"/>
              <a:pPr/>
              <a:t>2021-10-11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rtlCol="0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rtlCol="0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A64CD448-B973-4753-ACDB-BD22860D24C5}" type="datetime1">
              <a:rPr lang="ko-KR" altLang="en-US" smtClean="0"/>
              <a:pPr/>
              <a:t>2021-10-11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AE5C8B0-7B74-4D2E-A735-E7DAFBD471C0}" type="datetime1">
              <a:rPr lang="ko-KR" altLang="en-US" smtClean="0"/>
              <a:pPr/>
              <a:t>2021-10-11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9E0734A4-BC19-497F-8566-A77BECFF0BBA}" type="datetime1">
              <a:rPr lang="ko-KR" altLang="en-US" smtClean="0"/>
              <a:pPr/>
              <a:t>2021-10-11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/>
          <p:cNvSpPr/>
          <p:nvPr/>
        </p:nvSpPr>
        <p:spPr>
          <a:xfrm>
            <a:off x="245529" y="237744"/>
            <a:ext cx="8531352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직사각형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 rtlCol="0"/>
          <a:lstStyle>
            <a:lvl1pPr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0780" cy="35052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8" name="날짜 개체 틀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C6DEC835-4845-4C30-8EDC-97E7CD2DA91F}" type="datetime1">
              <a:rPr lang="ko-KR" altLang="en-US" smtClean="0"/>
              <a:pPr/>
              <a:t>2021-10-11</a:t>
            </a:fld>
            <a:endParaRPr lang="ko-KR" altLang="en-US" dirty="0"/>
          </a:p>
        </p:txBody>
      </p:sp>
      <p:sp>
        <p:nvSpPr>
          <p:cNvPr id="9" name="바닥글 개체 틀 8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algn="r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>
          <a:xfrm>
            <a:off x="10393677" y="6223002"/>
            <a:ext cx="1463040" cy="274320"/>
          </a:xfrm>
        </p:spPr>
        <p:txBody>
          <a:bodyPr rtlCol="0"/>
          <a:lstStyle>
            <a:lvl1pPr>
              <a:defRPr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  <p:sp>
        <p:nvSpPr>
          <p:cNvPr id="12" name="직사각형 11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rtlCol="0"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그림 개체 틀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rtlCol="0" anchor="t"/>
          <a:lstStyle>
            <a:lvl1pPr marL="0" indent="0">
              <a:buNone/>
              <a:defRPr sz="3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 noProof="0" smtClean="0"/>
              <a:t>그림을 추가하려면 아이콘을 클릭하십시오</a:t>
            </a:r>
            <a:endParaRPr lang="en-US" altLang="ko-KR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57B3ACFA-1D78-44F7-B45F-945D3331BF4E}" type="datetime1">
              <a:rPr lang="ko-KR" altLang="en-US" smtClean="0"/>
              <a:pPr/>
              <a:t>2021-10-11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marL="0" algn="r" defTabSz="914400" rtl="0" eaLnBrk="1" latinLnBrk="0" hangingPunct="1">
              <a:defRPr lang="en-US" sz="10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10396728" y="6227064"/>
            <a:ext cx="1463040" cy="274320"/>
          </a:xfrm>
        </p:spPr>
        <p:txBody>
          <a:bodyPr rtlCol="0"/>
          <a:lstStyle>
            <a:lvl1pPr>
              <a:defRPr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  <p:sp>
        <p:nvSpPr>
          <p:cNvPr id="10" name="직사각형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ko-KR" altLang="en-US" noProof="0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56012827-CF52-426C-8712-73977BF23717}" type="datetime1">
              <a:rPr lang="ko-KR" altLang="en-US" smtClean="0"/>
              <a:pPr/>
              <a:t>2021-10-11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FAB73BC-B049-4115-A692-8D63A059BFB8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</p:titleStyle>
    <p:bodyStyle>
      <a:lvl1pPr marL="182880" indent="-182880" algn="l" defTabSz="914400" rtl="0" eaLnBrk="1" latinLnBrk="1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45720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73152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00584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128016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16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직사각형 9">
            <a:extLst>
              <a:ext uri="{FF2B5EF4-FFF2-40B4-BE49-F238E27FC236}">
                <a16:creationId xmlns:a16="http://schemas.microsoft.com/office/drawing/2014/main" id="{6F40FBDA-CEB1-40F0-9AB9-BD9C402D70F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 descr="배경에 있는 흰색 실크 레이어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3" name="직사각형 11">
            <a:extLst>
              <a:ext uri="{FF2B5EF4-FFF2-40B4-BE49-F238E27FC236}">
                <a16:creationId xmlns:a16="http://schemas.microsoft.com/office/drawing/2014/main" id="{0344D4FE-ABEF-4230-9E4E-AD5782FC78A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461504"/>
          </a:xfrm>
        </p:spPr>
        <p:txBody>
          <a:bodyPr rtlCol="0">
            <a:normAutofit/>
          </a:bodyPr>
          <a:lstStyle/>
          <a:p>
            <a:r>
              <a:rPr lang="ko-KR" altLang="en-US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스케쥴링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6CBB618-D822-4C25-B8B8-6F165AAF90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61708" y="4623127"/>
            <a:ext cx="9070848" cy="457201"/>
          </a:xfrm>
        </p:spPr>
        <p:txBody>
          <a:bodyPr rtlCol="0">
            <a:normAutofit/>
          </a:bodyPr>
          <a:lstStyle/>
          <a:p>
            <a:pPr rtl="0">
              <a:spcAft>
                <a:spcPts val="600"/>
              </a:spcAft>
            </a:pPr>
            <a:r>
              <a:rPr lang="en-US" altLang="ko-KR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Jiwon</a:t>
            </a:r>
            <a:r>
              <a:rPr lang="ko-KR" altLang="en-US" dirty="0"/>
              <a:t> </a:t>
            </a:r>
            <a:r>
              <a:rPr lang="en-US" altLang="ko-KR" dirty="0" smtClean="0"/>
              <a:t>oh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4" name="직사각형 13">
            <a:extLst>
              <a:ext uri="{FF2B5EF4-FFF2-40B4-BE49-F238E27FC236}">
                <a16:creationId xmlns:a16="http://schemas.microsoft.com/office/drawing/2014/main" id="{9325F979-D3F9-4926-81B7-7ACCB31A50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  <a:alpha val="80000"/>
              </a:schemeClr>
            </a:solidFill>
            <a:prstDash val="solid"/>
            <a:miter lim="800000"/>
          </a:ln>
          <a:effectLst/>
        </p:spPr>
      </p:sp>
    </p:spTree>
    <p:extLst>
      <p:ext uri="{BB962C8B-B14F-4D97-AF65-F5344CB8AC3E}">
        <p14:creationId xmlns:p14="http://schemas.microsoft.com/office/powerpoint/2010/main" val="40251850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프로세스 스케줄링이란</a:t>
            </a:r>
            <a:endParaRPr lang="ko-KR" altLang="en-US" dirty="0"/>
          </a:p>
        </p:txBody>
      </p:sp>
      <p:grpSp>
        <p:nvGrpSpPr>
          <p:cNvPr id="9" name="그룹 8"/>
          <p:cNvGrpSpPr/>
          <p:nvPr/>
        </p:nvGrpSpPr>
        <p:grpSpPr>
          <a:xfrm>
            <a:off x="726217" y="5017089"/>
            <a:ext cx="10739566" cy="1119942"/>
            <a:chOff x="1969688" y="3556888"/>
            <a:chExt cx="1966804" cy="1673829"/>
          </a:xfrm>
        </p:grpSpPr>
        <p:sp>
          <p:nvSpPr>
            <p:cNvPr id="10" name="직사각형 9"/>
            <p:cNvSpPr/>
            <p:nvPr/>
          </p:nvSpPr>
          <p:spPr>
            <a:xfrm>
              <a:off x="1969688" y="3556888"/>
              <a:ext cx="1966804" cy="1673829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1" name="TextBox 10"/>
            <p:cNvSpPr txBox="1"/>
            <p:nvPr/>
          </p:nvSpPr>
          <p:spPr>
            <a:xfrm>
              <a:off x="1969688" y="3556888"/>
              <a:ext cx="1966804" cy="167382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106680" rIns="0" bIns="106680" numCol="1" spcCol="1270" rtlCol="0" anchor="t" anchorCtr="1">
              <a:noAutofit/>
            </a:bodyPr>
            <a:lstStyle/>
            <a:p>
              <a:pPr lvl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CPU</a:t>
            </a:r>
            <a:r>
              <a:rPr lang="ko-KR" altLang="en-US" dirty="0" smtClean="0"/>
              <a:t>를 사용하려고 하는 프로세스들 사이의 우선 순위를 관리하는 일</a:t>
            </a:r>
            <a:endParaRPr lang="en-US" altLang="ko-KR" sz="1200" dirty="0"/>
          </a:p>
          <a:p>
            <a:endParaRPr lang="en-US" altLang="ko-KR" dirty="0" smtClean="0"/>
          </a:p>
          <a:p>
            <a:r>
              <a:rPr lang="ko-KR" altLang="en-US" dirty="0" smtClean="0"/>
              <a:t>처리율과 </a:t>
            </a:r>
            <a:r>
              <a:rPr lang="en-US" altLang="ko-KR" dirty="0" smtClean="0"/>
              <a:t>CPU</a:t>
            </a:r>
            <a:r>
              <a:rPr lang="ko-KR" altLang="en-US" dirty="0" smtClean="0"/>
              <a:t>이용률을 증가시키고 오버헤드</a:t>
            </a:r>
            <a:r>
              <a:rPr lang="en-US" altLang="ko-KR" dirty="0" smtClean="0"/>
              <a:t>/</a:t>
            </a:r>
            <a:r>
              <a:rPr lang="ko-KR" altLang="en-US" dirty="0" smtClean="0"/>
              <a:t>응답시간</a:t>
            </a:r>
            <a:r>
              <a:rPr lang="en-US" altLang="ko-KR" dirty="0" smtClean="0"/>
              <a:t>/</a:t>
            </a:r>
            <a:r>
              <a:rPr lang="ko-KR" altLang="en-US" dirty="0" err="1" smtClean="0"/>
              <a:t>반환시간</a:t>
            </a:r>
            <a:r>
              <a:rPr lang="en-US" altLang="ko-KR" dirty="0" smtClean="0"/>
              <a:t>/</a:t>
            </a:r>
            <a:r>
              <a:rPr lang="ko-KR" altLang="en-US" dirty="0" smtClean="0"/>
              <a:t>대기시간을 최소화 시키기 위한 기법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어떤 프로세스를 커널에 등록할 것인지 정하는 </a:t>
            </a:r>
            <a:r>
              <a:rPr lang="ko-KR" altLang="en-US" b="1" dirty="0" smtClean="0"/>
              <a:t>장기</a:t>
            </a:r>
            <a:r>
              <a:rPr lang="en-US" altLang="ko-KR" dirty="0"/>
              <a:t> </a:t>
            </a:r>
            <a:r>
              <a:rPr lang="ko-KR" altLang="en-US" dirty="0" err="1" smtClean="0"/>
              <a:t>스케쥴링</a:t>
            </a:r>
            <a:r>
              <a:rPr lang="en-US" altLang="ko-KR" dirty="0" smtClean="0"/>
              <a:t>, </a:t>
            </a:r>
            <a:r>
              <a:rPr lang="ko-KR" altLang="en-US" dirty="0" smtClean="0"/>
              <a:t>어떤 프로세스에게 메모리를 할당할 것 인가를 </a:t>
            </a:r>
            <a:r>
              <a:rPr lang="ko-KR" altLang="en-US" dirty="0" smtClean="0"/>
              <a:t>정하는 </a:t>
            </a:r>
            <a:r>
              <a:rPr lang="ko-KR" altLang="en-US" b="1" dirty="0" smtClean="0"/>
              <a:t>중기</a:t>
            </a:r>
            <a:r>
              <a:rPr lang="ko-KR" altLang="en-US" dirty="0" smtClean="0"/>
              <a:t> 스케줄링</a:t>
            </a:r>
            <a:r>
              <a:rPr lang="en-US" altLang="ko-KR" dirty="0" smtClean="0"/>
              <a:t>, </a:t>
            </a:r>
            <a:r>
              <a:rPr lang="ko-KR" altLang="en-US" dirty="0" smtClean="0"/>
              <a:t>어떤 프로세스에게 </a:t>
            </a:r>
            <a:r>
              <a:rPr lang="en-US" altLang="ko-KR" dirty="0" smtClean="0"/>
              <a:t>CPU</a:t>
            </a:r>
            <a:r>
              <a:rPr lang="ko-KR" altLang="en-US" dirty="0" smtClean="0"/>
              <a:t>를 할당할 것인가를 정하는 </a:t>
            </a:r>
            <a:r>
              <a:rPr lang="ko-KR" altLang="en-US" b="1" dirty="0" smtClean="0"/>
              <a:t>단기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스케쥴링이</a:t>
            </a:r>
            <a:r>
              <a:rPr lang="ko-KR" altLang="en-US" dirty="0" smtClean="0"/>
              <a:t> 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257933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스케줄링의 과정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9258" y="1832561"/>
            <a:ext cx="7803731" cy="4057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8053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선점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비선점</a:t>
            </a:r>
            <a:endParaRPr lang="ko-KR" altLang="en-US" dirty="0"/>
          </a:p>
        </p:txBody>
      </p:sp>
      <p:sp>
        <p:nvSpPr>
          <p:cNvPr id="12" name="내용 개체 틀 1"/>
          <p:cNvSpPr>
            <a:spLocks noGrp="1"/>
          </p:cNvSpPr>
          <p:nvPr>
            <p:ph idx="1"/>
          </p:nvPr>
        </p:nvSpPr>
        <p:spPr>
          <a:xfrm>
            <a:off x="1066800" y="2135204"/>
            <a:ext cx="10058400" cy="3931920"/>
          </a:xfrm>
        </p:spPr>
        <p:txBody>
          <a:bodyPr/>
          <a:lstStyle/>
          <a:p>
            <a:r>
              <a:rPr lang="ko-KR" altLang="en-US" dirty="0" err="1" smtClean="0"/>
              <a:t>비선점형</a:t>
            </a:r>
            <a:r>
              <a:rPr lang="ko-KR" altLang="en-US" dirty="0"/>
              <a:t> </a:t>
            </a:r>
            <a:r>
              <a:rPr lang="ko-KR" altLang="en-US" dirty="0" smtClean="0"/>
              <a:t>스케줄링</a:t>
            </a:r>
            <a:r>
              <a:rPr lang="en-US" altLang="ko-KR" dirty="0" smtClean="0"/>
              <a:t>: </a:t>
            </a:r>
            <a:r>
              <a:rPr lang="ko-KR" altLang="en-US" dirty="0" smtClean="0"/>
              <a:t>어떤 프로세스가 </a:t>
            </a:r>
            <a:r>
              <a:rPr lang="en-US" altLang="ko-KR" dirty="0" smtClean="0"/>
              <a:t>CPU</a:t>
            </a:r>
            <a:r>
              <a:rPr lang="ko-KR" altLang="en-US" dirty="0" smtClean="0"/>
              <a:t>를 할당 받으면 그 프로세스가 종료되거나 입출력 요구가 발생하여 자발적으로 중지될 </a:t>
            </a:r>
            <a:r>
              <a:rPr lang="ko-KR" altLang="en-US" dirty="0" err="1" smtClean="0"/>
              <a:t>떄까지</a:t>
            </a:r>
            <a:r>
              <a:rPr lang="ko-KR" altLang="en-US" dirty="0" smtClean="0"/>
              <a:t> 실행되도록 보장한다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선점 방식보다 스케줄러 호출 빈도가 낮고 </a:t>
            </a:r>
            <a:r>
              <a:rPr lang="ko-KR" altLang="en-US" dirty="0" err="1" smtClean="0"/>
              <a:t>문맥교환에</a:t>
            </a:r>
            <a:r>
              <a:rPr lang="ko-KR" altLang="en-US" dirty="0" smtClean="0"/>
              <a:t> 의한 오버헤드가 적다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일괄 처리 시스템에 적합하며</a:t>
            </a:r>
            <a:r>
              <a:rPr lang="en-US" altLang="ko-KR" dirty="0" smtClean="0"/>
              <a:t>, CPU </a:t>
            </a:r>
            <a:r>
              <a:rPr lang="ko-KR" altLang="en-US" dirty="0" smtClean="0"/>
              <a:t>사용 시간이 긴 하나의 프로세스가 </a:t>
            </a:r>
            <a:r>
              <a:rPr lang="en-US" altLang="ko-KR" dirty="0" smtClean="0"/>
              <a:t>CPU </a:t>
            </a:r>
            <a:r>
              <a:rPr lang="ko-KR" altLang="en-US" dirty="0" smtClean="0"/>
              <a:t>사용시간이 짧은 여러 프로세스를 오랫동안 대기시킬 수 있다 </a:t>
            </a:r>
            <a:r>
              <a:rPr lang="en-US" altLang="ko-KR" dirty="0" smtClean="0"/>
              <a:t>=&gt; </a:t>
            </a:r>
            <a:r>
              <a:rPr lang="ko-KR" altLang="en-US" dirty="0" smtClean="0"/>
              <a:t>처리율 낮음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err="1" smtClean="0"/>
              <a:t>선점형</a:t>
            </a:r>
            <a:r>
              <a:rPr lang="ko-KR" altLang="en-US" dirty="0" smtClean="0"/>
              <a:t> 스케줄링</a:t>
            </a:r>
            <a:r>
              <a:rPr lang="en-US" altLang="ko-KR" dirty="0" smtClean="0"/>
              <a:t>: </a:t>
            </a:r>
            <a:r>
              <a:rPr lang="ko-KR" altLang="en-US" dirty="0" smtClean="0"/>
              <a:t>어떤 프로세스가 </a:t>
            </a:r>
            <a:r>
              <a:rPr lang="en-US" altLang="ko-KR" dirty="0" smtClean="0"/>
              <a:t>CPU</a:t>
            </a:r>
            <a:r>
              <a:rPr lang="ko-KR" altLang="en-US" dirty="0" smtClean="0"/>
              <a:t>를 </a:t>
            </a:r>
            <a:r>
              <a:rPr lang="ko-KR" altLang="en-US" dirty="0" err="1" smtClean="0"/>
              <a:t>할당받아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실행중에</a:t>
            </a:r>
            <a:r>
              <a:rPr lang="ko-KR" altLang="en-US" dirty="0" smtClean="0"/>
              <a:t> 있어도 다른 프로세스가 실행중인 프로세스를 중지하고 </a:t>
            </a:r>
            <a:r>
              <a:rPr lang="en-US" altLang="ko-KR" dirty="0" smtClean="0"/>
              <a:t>CPU</a:t>
            </a:r>
            <a:r>
              <a:rPr lang="ko-KR" altLang="en-US" dirty="0" smtClean="0"/>
              <a:t>를 강제로 점유할 수 있다</a:t>
            </a:r>
            <a:r>
              <a:rPr lang="en-US" altLang="ko-KR" dirty="0" smtClean="0"/>
              <a:t>. </a:t>
            </a:r>
            <a:endParaRPr lang="en-US" altLang="ko-KR" dirty="0" smtClean="0"/>
          </a:p>
          <a:p>
            <a:r>
              <a:rPr lang="ko-KR" altLang="en-US" dirty="0" smtClean="0"/>
              <a:t>빠른 </a:t>
            </a:r>
            <a:r>
              <a:rPr lang="ko-KR" altLang="en-US" dirty="0" err="1" smtClean="0"/>
              <a:t>응답ㅂ시간을</a:t>
            </a:r>
            <a:r>
              <a:rPr lang="ko-KR" altLang="en-US" dirty="0" smtClean="0"/>
              <a:t> 요하는 대화식 시스템에 적합하며 각 프로세스가 요청이 있을 때 특정 요건들을 기준으로 자원을 배분하는 방식이다</a:t>
            </a:r>
            <a:r>
              <a:rPr lang="en-US" altLang="ko-KR" dirty="0" smtClean="0"/>
              <a:t>.</a:t>
            </a:r>
            <a:endParaRPr lang="en-US" altLang="ko-KR" dirty="0"/>
          </a:p>
          <a:p>
            <a:endParaRPr lang="en-US" altLang="ko-KR" dirty="0" smtClean="0"/>
          </a:p>
          <a:p>
            <a:pPr marL="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262759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스케줄링의 종류</a:t>
            </a:r>
            <a:endParaRPr lang="ko-KR" altLang="en-US" dirty="0"/>
          </a:p>
        </p:txBody>
      </p:sp>
      <p:sp>
        <p:nvSpPr>
          <p:cNvPr id="10" name="직사각형 9"/>
          <p:cNvSpPr/>
          <p:nvPr/>
        </p:nvSpPr>
        <p:spPr>
          <a:xfrm>
            <a:off x="726217" y="5324819"/>
            <a:ext cx="10739566" cy="1119942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2" name="내용 개체 틀 1"/>
          <p:cNvSpPr>
            <a:spLocks noGrp="1"/>
          </p:cNvSpPr>
          <p:nvPr>
            <p:ph idx="1"/>
          </p:nvPr>
        </p:nvSpPr>
        <p:spPr>
          <a:xfrm>
            <a:off x="1066800" y="2142268"/>
            <a:ext cx="10058400" cy="430249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3200" b="1" i="1" dirty="0"/>
              <a:t>FIFO(First In First Out) </a:t>
            </a:r>
            <a:r>
              <a:rPr lang="ko-KR" altLang="en-US" sz="3200" b="1" i="1" dirty="0" smtClean="0"/>
              <a:t>스케줄링</a:t>
            </a:r>
            <a:endParaRPr lang="en-US" altLang="ko-KR" sz="3200" b="1" i="1" dirty="0" smtClean="0"/>
          </a:p>
          <a:p>
            <a:endParaRPr lang="ko-KR" altLang="en-US" dirty="0"/>
          </a:p>
          <a:p>
            <a:r>
              <a:rPr lang="ko-KR" altLang="en-US" dirty="0"/>
              <a:t>가장 간단한 스케줄링 기법으로</a:t>
            </a:r>
            <a:r>
              <a:rPr lang="en-US" altLang="ko-KR" dirty="0"/>
              <a:t>, </a:t>
            </a:r>
            <a:r>
              <a:rPr lang="ko-KR" altLang="en-US" dirty="0"/>
              <a:t>먼저 대기 큐에 들어온 </a:t>
            </a:r>
            <a:r>
              <a:rPr lang="ko-KR" altLang="en-US" dirty="0" err="1"/>
              <a:t>작업에게</a:t>
            </a:r>
            <a:r>
              <a:rPr lang="ko-KR" altLang="en-US" dirty="0"/>
              <a:t> </a:t>
            </a:r>
            <a:r>
              <a:rPr lang="en-US" altLang="ko-KR" dirty="0"/>
              <a:t>CPU</a:t>
            </a:r>
            <a:r>
              <a:rPr lang="ko-KR" altLang="en-US" dirty="0"/>
              <a:t>를 먼저 할당하는 </a:t>
            </a:r>
            <a:r>
              <a:rPr lang="ko-KR" altLang="en-US" dirty="0" err="1"/>
              <a:t>비선점</a:t>
            </a:r>
            <a:r>
              <a:rPr lang="ko-KR" altLang="en-US" dirty="0"/>
              <a:t> 스케줄링 방식이다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- </a:t>
            </a:r>
            <a:r>
              <a:rPr lang="ko-KR" altLang="en-US" dirty="0" err="1"/>
              <a:t>비선점</a:t>
            </a:r>
            <a:r>
              <a:rPr lang="ko-KR" altLang="en-US" dirty="0"/>
              <a:t> 스케줄링 기법이다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- </a:t>
            </a:r>
            <a:r>
              <a:rPr lang="ko-KR" altLang="en-US" dirty="0"/>
              <a:t>중요하지 않은 작업이 중요한 작업을 기다리게 할 수 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- </a:t>
            </a:r>
            <a:r>
              <a:rPr lang="ko-KR" altLang="en-US" dirty="0"/>
              <a:t>대화식 시스템에 부적합하다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- FCFS(First Come First Served) </a:t>
            </a:r>
            <a:r>
              <a:rPr lang="ko-KR" altLang="en-US" dirty="0"/>
              <a:t>스케줄링 </a:t>
            </a:r>
            <a:r>
              <a:rPr lang="ko-KR" altLang="en-US" dirty="0" err="1"/>
              <a:t>기법이라고도</a:t>
            </a:r>
            <a:r>
              <a:rPr lang="ko-KR" altLang="en-US" dirty="0"/>
              <a:t> 한다</a:t>
            </a:r>
            <a:r>
              <a:rPr lang="en-US" altLang="ko-KR" dirty="0"/>
              <a:t>.</a:t>
            </a:r>
          </a:p>
          <a:p>
            <a:endParaRPr lang="en-US" altLang="ko-KR" dirty="0" smtClean="0"/>
          </a:p>
          <a:p>
            <a:pPr marL="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316442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스케줄링의 종류</a:t>
            </a:r>
            <a:endParaRPr lang="ko-KR" altLang="en-US" dirty="0"/>
          </a:p>
        </p:txBody>
      </p:sp>
      <p:sp>
        <p:nvSpPr>
          <p:cNvPr id="10" name="직사각형 9"/>
          <p:cNvSpPr/>
          <p:nvPr/>
        </p:nvSpPr>
        <p:spPr>
          <a:xfrm>
            <a:off x="726217" y="5324819"/>
            <a:ext cx="10739566" cy="1119942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2" name="내용 개체 틀 1"/>
          <p:cNvSpPr>
            <a:spLocks noGrp="1"/>
          </p:cNvSpPr>
          <p:nvPr>
            <p:ph idx="1"/>
          </p:nvPr>
        </p:nvSpPr>
        <p:spPr>
          <a:xfrm>
            <a:off x="1066800" y="2142268"/>
            <a:ext cx="10058400" cy="430249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3200" b="1" i="1" dirty="0" smtClean="0"/>
              <a:t>우선순위 스케줄링</a:t>
            </a:r>
            <a:endParaRPr lang="en-US" altLang="ko-KR" sz="3200" b="1" i="1" dirty="0" smtClean="0"/>
          </a:p>
          <a:p>
            <a:endParaRPr lang="ko-KR" altLang="en-US" dirty="0"/>
          </a:p>
          <a:p>
            <a:r>
              <a:rPr lang="ko-KR" altLang="en-US" dirty="0" smtClean="0"/>
              <a:t>각 </a:t>
            </a:r>
            <a:r>
              <a:rPr lang="ko-KR" altLang="en-US" dirty="0" err="1" smtClean="0"/>
              <a:t>작업마다</a:t>
            </a:r>
            <a:r>
              <a:rPr lang="ko-KR" altLang="en-US" dirty="0" smtClean="0"/>
              <a:t> </a:t>
            </a:r>
            <a:r>
              <a:rPr lang="ko-KR" altLang="en-US" dirty="0" smtClean="0"/>
              <a:t>우선순위가 주어지며</a:t>
            </a:r>
            <a:r>
              <a:rPr lang="en-US" altLang="ko-KR" dirty="0" smtClean="0"/>
              <a:t>, </a:t>
            </a:r>
            <a:r>
              <a:rPr lang="ko-KR" altLang="en-US" dirty="0" smtClean="0"/>
              <a:t>제일 높은 작업에 먼저 </a:t>
            </a:r>
            <a:r>
              <a:rPr lang="en-US" altLang="ko-KR" dirty="0" smtClean="0"/>
              <a:t>CPU</a:t>
            </a:r>
            <a:r>
              <a:rPr lang="ko-KR" altLang="en-US" dirty="0" smtClean="0"/>
              <a:t>가 할당되는 방법이다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우선 순위가 낮은 작업은 </a:t>
            </a:r>
            <a:r>
              <a:rPr lang="en-US" altLang="ko-KR" dirty="0" smtClean="0"/>
              <a:t>Starvation</a:t>
            </a:r>
            <a:r>
              <a:rPr lang="ko-KR" altLang="en-US" dirty="0" smtClean="0"/>
              <a:t>에 빠질 수 있고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체류 시간에 따라 우선순위가 높아지는 </a:t>
            </a:r>
            <a:r>
              <a:rPr lang="en-US" altLang="ko-KR" dirty="0" smtClean="0"/>
              <a:t>Aging </a:t>
            </a:r>
            <a:r>
              <a:rPr lang="ko-KR" altLang="en-US" dirty="0" smtClean="0"/>
              <a:t>기법을 통해 해결할 수 있다</a:t>
            </a:r>
            <a:r>
              <a:rPr lang="en-US" altLang="ko-KR" dirty="0" smtClean="0"/>
              <a:t>.</a:t>
            </a:r>
            <a:endParaRPr lang="en-US" altLang="ko-KR" dirty="0" smtClean="0"/>
          </a:p>
          <a:p>
            <a:pPr marL="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366595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스케줄링의 종류</a:t>
            </a:r>
            <a:endParaRPr lang="ko-KR" altLang="en-US" dirty="0"/>
          </a:p>
        </p:txBody>
      </p:sp>
      <p:sp>
        <p:nvSpPr>
          <p:cNvPr id="10" name="직사각형 9"/>
          <p:cNvSpPr/>
          <p:nvPr/>
        </p:nvSpPr>
        <p:spPr>
          <a:xfrm>
            <a:off x="726217" y="5324819"/>
            <a:ext cx="10739566" cy="1119942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2" name="내용 개체 틀 1"/>
          <p:cNvSpPr>
            <a:spLocks noGrp="1"/>
          </p:cNvSpPr>
          <p:nvPr>
            <p:ph idx="1"/>
          </p:nvPr>
        </p:nvSpPr>
        <p:spPr>
          <a:xfrm>
            <a:off x="1066800" y="2142268"/>
            <a:ext cx="10058400" cy="430249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3200" b="1" i="1" dirty="0" smtClean="0"/>
              <a:t>라운드 로빈</a:t>
            </a:r>
            <a:r>
              <a:rPr lang="en-US" altLang="ko-KR" sz="3200" b="1" i="1" dirty="0" smtClean="0"/>
              <a:t>(RR) </a:t>
            </a:r>
            <a:r>
              <a:rPr lang="ko-KR" altLang="en-US" sz="3200" b="1" i="1" dirty="0" smtClean="0"/>
              <a:t>스케줄링</a:t>
            </a:r>
            <a:endParaRPr lang="en-US" altLang="ko-KR" sz="3200" b="1" i="1" dirty="0" smtClean="0"/>
          </a:p>
          <a:p>
            <a:endParaRPr lang="ko-KR" altLang="en-US" dirty="0"/>
          </a:p>
          <a:p>
            <a:r>
              <a:rPr lang="en-US" altLang="ko-KR" dirty="0"/>
              <a:t>FIFO </a:t>
            </a:r>
            <a:r>
              <a:rPr lang="ko-KR" altLang="en-US" dirty="0"/>
              <a:t>스케줄링 기법을 </a:t>
            </a:r>
            <a:r>
              <a:rPr lang="en-US" altLang="ko-KR" dirty="0"/>
              <a:t>Preemptive </a:t>
            </a:r>
            <a:r>
              <a:rPr lang="ko-KR" altLang="en-US" dirty="0"/>
              <a:t>기법으로 구현한 스케줄링 방법으로 프로세스는 </a:t>
            </a:r>
            <a:r>
              <a:rPr lang="en-US" altLang="ko-KR" dirty="0"/>
              <a:t>FIFO </a:t>
            </a:r>
            <a:r>
              <a:rPr lang="ko-KR" altLang="en-US" dirty="0"/>
              <a:t>형태로 대기 큐에 적재되지만</a:t>
            </a:r>
            <a:r>
              <a:rPr lang="en-US" altLang="ko-KR" dirty="0"/>
              <a:t>, </a:t>
            </a:r>
            <a:r>
              <a:rPr lang="ko-KR" altLang="en-US" dirty="0"/>
              <a:t>주어진 시간 할당량</a:t>
            </a:r>
            <a:r>
              <a:rPr lang="en-US" altLang="ko-KR" dirty="0"/>
              <a:t>(Time Slice) </a:t>
            </a:r>
            <a:r>
              <a:rPr lang="ko-KR" altLang="en-US" dirty="0"/>
              <a:t>안에 작업을 마쳐야 하며</a:t>
            </a:r>
            <a:r>
              <a:rPr lang="en-US" altLang="ko-KR" dirty="0"/>
              <a:t>, </a:t>
            </a:r>
            <a:r>
              <a:rPr lang="ko-KR" altLang="en-US" dirty="0"/>
              <a:t>할당량을 다 소비하고도 작업이 끝나지 않은 프로세스는 다시 대기 큐의 맨 뒤로 되돌아간다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ko-KR" altLang="en-US" dirty="0" smtClean="0"/>
              <a:t>선점 </a:t>
            </a:r>
            <a:r>
              <a:rPr lang="ko-KR" altLang="en-US" dirty="0"/>
              <a:t>스케줄링 기법이다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ko-KR" altLang="en-US" dirty="0" smtClean="0"/>
              <a:t>시스템이 </a:t>
            </a:r>
            <a:r>
              <a:rPr lang="ko-KR" altLang="en-US" dirty="0"/>
              <a:t>사용자에게 적합한 응답시간을 제공해 주는 대화식 시분할 시스템에 적합하다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034887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스케줄링의 종류</a:t>
            </a:r>
            <a:endParaRPr lang="ko-KR" altLang="en-US" dirty="0"/>
          </a:p>
        </p:txBody>
      </p:sp>
      <p:sp>
        <p:nvSpPr>
          <p:cNvPr id="10" name="직사각형 9"/>
          <p:cNvSpPr/>
          <p:nvPr/>
        </p:nvSpPr>
        <p:spPr>
          <a:xfrm>
            <a:off x="726217" y="5324819"/>
            <a:ext cx="10739566" cy="1119942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2" name="내용 개체 틀 1"/>
          <p:cNvSpPr>
            <a:spLocks noGrp="1"/>
          </p:cNvSpPr>
          <p:nvPr>
            <p:ph idx="1"/>
          </p:nvPr>
        </p:nvSpPr>
        <p:spPr>
          <a:xfrm>
            <a:off x="1066800" y="2142268"/>
            <a:ext cx="10058400" cy="430249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3200" b="1" dirty="0"/>
              <a:t>SJF(Shortest Job First) </a:t>
            </a:r>
            <a:r>
              <a:rPr lang="ko-KR" altLang="en-US" sz="3200" b="1" dirty="0"/>
              <a:t>스케줄링</a:t>
            </a:r>
            <a:endParaRPr lang="en-US" altLang="ko-KR" sz="3200" dirty="0" smtClean="0"/>
          </a:p>
          <a:p>
            <a:endParaRPr lang="ko-KR" altLang="en-US" dirty="0" smtClean="0"/>
          </a:p>
          <a:p>
            <a:r>
              <a:rPr lang="en-US" altLang="ko-KR" dirty="0"/>
              <a:t>SJF</a:t>
            </a:r>
            <a:r>
              <a:rPr lang="ko-KR" altLang="en-US" dirty="0"/>
              <a:t>는 </a:t>
            </a:r>
            <a:r>
              <a:rPr lang="ko-KR" altLang="en-US" dirty="0" err="1"/>
              <a:t>비선점</a:t>
            </a:r>
            <a:r>
              <a:rPr lang="ko-KR" altLang="en-US" dirty="0"/>
              <a:t> 스케줄링 기법으로</a:t>
            </a:r>
            <a:r>
              <a:rPr lang="en-US" altLang="ko-KR" dirty="0"/>
              <a:t>, </a:t>
            </a:r>
            <a:r>
              <a:rPr lang="ko-KR" altLang="en-US" dirty="0"/>
              <a:t>처리하여야 할 </a:t>
            </a:r>
            <a:r>
              <a:rPr lang="ko-KR" altLang="en-US" dirty="0" err="1"/>
              <a:t>자업</a:t>
            </a:r>
            <a:r>
              <a:rPr lang="ko-KR" altLang="en-US" dirty="0"/>
              <a:t> 시간이 가장 적은 프로세스에 </a:t>
            </a:r>
            <a:r>
              <a:rPr lang="en-US" altLang="ko-KR" dirty="0"/>
              <a:t>CPU</a:t>
            </a:r>
            <a:r>
              <a:rPr lang="ko-KR" altLang="en-US" dirty="0"/>
              <a:t>를 할당하는 기법이다</a:t>
            </a:r>
            <a:r>
              <a:rPr lang="en-US" altLang="ko-KR" dirty="0"/>
              <a:t>. </a:t>
            </a:r>
            <a:r>
              <a:rPr lang="ko-KR" altLang="en-US" dirty="0"/>
              <a:t>평균 대기 시간이 최소인 최적의 알고리즘이지만</a:t>
            </a:r>
            <a:r>
              <a:rPr lang="en-US" altLang="ko-KR" dirty="0"/>
              <a:t>, </a:t>
            </a:r>
            <a:r>
              <a:rPr lang="ko-KR" altLang="en-US" dirty="0"/>
              <a:t>각 프로세스의 </a:t>
            </a:r>
            <a:r>
              <a:rPr lang="en-US" altLang="ko-KR" dirty="0" err="1"/>
              <a:t>CPu</a:t>
            </a:r>
            <a:r>
              <a:rPr lang="en-US" altLang="ko-KR" dirty="0"/>
              <a:t> </a:t>
            </a:r>
            <a:r>
              <a:rPr lang="ko-KR" altLang="en-US" dirty="0"/>
              <a:t>요구 시간을 미리 알기 어렵다는 단점이 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910218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스케줄링의 종류</a:t>
            </a:r>
            <a:endParaRPr lang="ko-KR" altLang="en-US" dirty="0"/>
          </a:p>
        </p:txBody>
      </p:sp>
      <p:sp>
        <p:nvSpPr>
          <p:cNvPr id="10" name="직사각형 9"/>
          <p:cNvSpPr/>
          <p:nvPr/>
        </p:nvSpPr>
        <p:spPr>
          <a:xfrm>
            <a:off x="726217" y="5324819"/>
            <a:ext cx="10739566" cy="1119942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2" name="내용 개체 틀 1"/>
          <p:cNvSpPr>
            <a:spLocks noGrp="1"/>
          </p:cNvSpPr>
          <p:nvPr>
            <p:ph idx="1"/>
          </p:nvPr>
        </p:nvSpPr>
        <p:spPr>
          <a:xfrm>
            <a:off x="1066800" y="2142268"/>
            <a:ext cx="10058400" cy="430249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3200" b="1" i="1" dirty="0" smtClean="0"/>
              <a:t>SRT (Shortest Remaining Time) </a:t>
            </a:r>
            <a:r>
              <a:rPr lang="ko-KR" altLang="en-US" sz="3200" b="1" i="1" dirty="0" smtClean="0"/>
              <a:t>스케줄링</a:t>
            </a:r>
            <a:endParaRPr lang="en-US" altLang="ko-KR" sz="3200" b="1" i="1" dirty="0" smtClean="0"/>
          </a:p>
          <a:p>
            <a:endParaRPr lang="en-US" altLang="ko-KR" dirty="0" smtClean="0"/>
          </a:p>
          <a:p>
            <a:endParaRPr lang="ko-KR" altLang="en-US" dirty="0" smtClean="0"/>
          </a:p>
          <a:p>
            <a:r>
              <a:rPr lang="en-US" altLang="ko-KR" dirty="0" smtClean="0"/>
              <a:t>SRT</a:t>
            </a:r>
            <a:r>
              <a:rPr lang="ko-KR" altLang="en-US" dirty="0" smtClean="0"/>
              <a:t> 스케줄링</a:t>
            </a:r>
            <a:r>
              <a:rPr lang="en-US" altLang="ko-KR" dirty="0" smtClean="0"/>
              <a:t> </a:t>
            </a:r>
            <a:r>
              <a:rPr lang="ko-KR" altLang="en-US" dirty="0" smtClean="0"/>
              <a:t>기법의 선점 구현 기법으로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새로 도착한 프로세스를 비롯하여 대기 큐에 남아 있는 프로세스의 작업이 완료되기까지의 남아있는 실행 시간 추정치가 가장 적은 프로세스에 먼저 </a:t>
            </a:r>
            <a:r>
              <a:rPr lang="en-US" altLang="ko-KR" dirty="0" smtClean="0"/>
              <a:t>CPU</a:t>
            </a:r>
            <a:r>
              <a:rPr lang="ko-KR" altLang="en-US" dirty="0" smtClean="0"/>
              <a:t>를 할당한다</a:t>
            </a:r>
            <a:r>
              <a:rPr lang="en-US" altLang="ko-KR" dirty="0" smtClean="0"/>
              <a:t>..</a:t>
            </a:r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116485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비누">
  <a:themeElements>
    <a:clrScheme name="Savon">
      <a:dk1>
        <a:sysClr val="windowText" lastClr="000000"/>
      </a:dk1>
      <a:lt1>
        <a:sysClr val="window" lastClr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825_TF78757031.potx" id="{FCFDAA4C-9095-4149-B887-24F0E9693C42}" vid="{F8EC76DB-02DA-4F08-8C49-2BD8794CD08D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C1B96DA-D61E-4352-8013-F432E69A263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728D249-1983-451D-8451-059C0BA5C7BA}">
  <ds:schemaRefs>
    <ds:schemaRef ds:uri="http://schemas.microsoft.com/office/2006/documentManagement/types"/>
    <ds:schemaRef ds:uri="http://purl.org/dc/terms/"/>
    <ds:schemaRef ds:uri="http://purl.org/dc/dcmitype/"/>
    <ds:schemaRef ds:uri="http://schemas.openxmlformats.org/package/2006/metadata/core-properties"/>
    <ds:schemaRef ds:uri="http://schemas.microsoft.com/office/infopath/2007/PartnerControls"/>
    <ds:schemaRef ds:uri="16c05727-aa75-4e4a-9b5f-8a80a1165891"/>
    <ds:schemaRef ds:uri="http://schemas.microsoft.com/office/2006/metadata/properties"/>
    <ds:schemaRef ds:uri="http://purl.org/dc/elements/1.1/"/>
    <ds:schemaRef ds:uri="71af3243-3dd4-4a8d-8c0d-dd76da1f02a5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E8CC0DF8-A3C6-4F0C-AAB6-327115DBBEC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Savon 디자인</Template>
  <TotalTime>0</TotalTime>
  <Words>412</Words>
  <Application>Microsoft Office PowerPoint</Application>
  <PresentationFormat>와이드스크린</PresentationFormat>
  <Paragraphs>56</Paragraphs>
  <Slides>9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4" baseType="lpstr">
      <vt:lpstr>맑은 고딕</vt:lpstr>
      <vt:lpstr>Calibri</vt:lpstr>
      <vt:lpstr>Century Gothic</vt:lpstr>
      <vt:lpstr>Garamond</vt:lpstr>
      <vt:lpstr>비누</vt:lpstr>
      <vt:lpstr>스케쥴링</vt:lpstr>
      <vt:lpstr>프로세스 스케줄링이란</vt:lpstr>
      <vt:lpstr>스케줄링의 과정</vt:lpstr>
      <vt:lpstr>선점, 비선점</vt:lpstr>
      <vt:lpstr>스케줄링의 종류</vt:lpstr>
      <vt:lpstr>스케줄링의 종류</vt:lpstr>
      <vt:lpstr>스케줄링의 종류</vt:lpstr>
      <vt:lpstr>스케줄링의 종류</vt:lpstr>
      <vt:lpstr>스케줄링의 종류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2021-09-30T12:16:54Z</dcterms:created>
  <dcterms:modified xsi:type="dcterms:W3CDTF">2021-10-12T03:25:34Z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